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handoutMasterIdLst>
    <p:handoutMasterId r:id="rId12"/>
  </p:handoutMasterIdLst>
  <p:sldIdLst>
    <p:sldId id="256" r:id="rId2"/>
    <p:sldId id="266" r:id="rId3"/>
    <p:sldId id="260" r:id="rId4"/>
    <p:sldId id="257" r:id="rId5"/>
    <p:sldId id="261" r:id="rId6"/>
    <p:sldId id="259" r:id="rId7"/>
    <p:sldId id="258" r:id="rId8"/>
    <p:sldId id="262" r:id="rId9"/>
    <p:sldId id="263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C8C543-1AD5-4D18-85AA-02DBDF1BEF43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522F7-841E-46E3-A907-115D5C692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3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ECF0-F86B-6142-84A8-6C3567F8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14AE3-6250-4E46-8868-99055A609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7698E-4810-4D42-A01C-E8B10C0E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2867-F9EC-8747-915D-FE73D9D4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F2F1-E06A-FA43-A717-964F0481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2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48AE-F4AE-FF40-B404-444C4860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B79B5-6EC2-5447-B5EE-5CCEC89C7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BAC6-CFC2-F843-8746-3FE2BA37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63088-38B8-E74C-8B36-21B7FE04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C4601-22CF-5F45-9BD4-489465B4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147E0-3EED-244B-A803-A0D28C304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74324-3912-1C49-B6D8-4A7272203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A0A1E-306E-8D4C-8D0A-7B886278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3A14-2F35-A746-BCC7-F9061914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AD2C-4C04-164E-9C8F-BF536B6A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D352-5FF8-A34D-8FEA-DD1498B0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82B2-BEAA-A249-8350-22E9D3A2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9C0A6-54D6-4742-91AF-9CC7E174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FF8AF-398A-0F41-BB5B-8308161E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F183-5921-C843-9A09-3EAEB78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D96A-DF2F-124A-B5EA-21627E31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BAE65-48E5-4348-85A8-33F2DED25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A8AB-32E2-2F45-A026-AB79DC22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6122-7EF7-4041-B6DF-38E79B03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B1387-0486-3242-BA93-697618A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0841-1179-8741-9BBF-E6617100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133FF-322A-7D48-95F0-4E3BB8363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AFE8F-C569-6A4B-8737-07B3C84BE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E0959-6120-664F-8C76-55A6AEE6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E53A5-2CCE-8842-AC0A-418DE320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91C62-14CE-D847-B734-B47DA866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EBD6-8D84-C041-A5C3-96A3679F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08FC-07DF-C54D-A8A6-10C12BCE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B94F4-A202-004C-ACBB-3317FFB66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449E-CBCB-2447-9ACB-C0528E808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5221C-B7C1-5A48-9CD0-14BE706D4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13EE9-2182-224D-9B5E-53B1D124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D9A53-462E-EE44-BDAC-68E29BAA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8C8388-F91B-F547-A8CF-762EC8CE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8D0B-A27F-7C4D-B346-6C7A9A80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DED5D-C9F2-8743-9AAE-A85BBDF4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8F690-8A55-0A47-A403-D45C9625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658C2-A38B-C84F-9611-2FAE2228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17484-F96B-E24A-88F3-A0DF9FFA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AB726-5242-8649-B40F-A34FB414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C4EEC-1EFC-794C-B5B2-FFA87CF4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3CE0-6572-C845-8E35-D1178D47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90DB-E653-224E-8877-5FE8811F4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78385-4CAB-DB45-BCF7-E92E8B034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E37B1-0B3A-114C-9D69-0F024594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9A3DF-E477-5344-97A9-CA914B40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D2F9D-EF1D-9045-9A5F-66C19A15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036-AFFB-C545-B96D-351745E3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3C47B-EFDA-C148-B1D5-B120628D1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81F36-91D6-9240-8521-A5DE6ADE3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430A2-6240-624B-AF07-2BFA6E9A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8C444-29D5-9941-A678-D94C7929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844B3-C619-834F-9E6C-5F1A8E8C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A54E9-8D29-CD4C-994A-BACC94D8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AE54-AE7F-0243-B8B7-673BF3C65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55D0-CC83-D245-BDE6-F7836D032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2D99-0EA1-1B4C-969D-33035B61642D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25552-8A69-E541-B51B-5E0A6F7DC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97D22-BC88-254F-B408-31A3CA9DD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4E37-81CB-E84D-9DAD-1406FDD5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0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ommons.wikimedia.org/wiki/File:Prepositions_of_plac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8 Parts of speech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599"/>
            <a:ext cx="7465088" cy="1118427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Get your grammar 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63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05" y="395547"/>
            <a:ext cx="7355789" cy="13716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Ravie" panose="020F0502020204030204" pitchFamily="34" charset="0"/>
                <a:cs typeface="Ravie" panose="020F0502020204030204" pitchFamily="34" charset="0"/>
              </a:rPr>
              <a:t>#8: Interjection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43" y="1513065"/>
            <a:ext cx="8099111" cy="530868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Definition: </a:t>
            </a:r>
            <a:r>
              <a:rPr lang="en-US" sz="3000" dirty="0"/>
              <a:t>an abrupt remark, made especially as an aside or interruption; expresses strong emotions or feelings</a:t>
            </a:r>
          </a:p>
          <a:p>
            <a:endParaRPr lang="en-US" sz="3000" dirty="0"/>
          </a:p>
          <a:p>
            <a:r>
              <a:rPr lang="en-US" sz="3000" dirty="0">
                <a:solidFill>
                  <a:srgbClr val="1C2973"/>
                </a:solidFill>
              </a:rPr>
              <a:t>Can be followed by a comma or an exclamation point.</a:t>
            </a:r>
          </a:p>
          <a:p>
            <a:endParaRPr lang="en-US" sz="3000" dirty="0"/>
          </a:p>
          <a:p>
            <a:r>
              <a:rPr lang="en-US" sz="3000" dirty="0">
                <a:solidFill>
                  <a:srgbClr val="008000"/>
                </a:solidFill>
              </a:rPr>
              <a:t>Well, </a:t>
            </a:r>
            <a:r>
              <a:rPr lang="en-US" sz="3000" dirty="0"/>
              <a:t>at least you tried.</a:t>
            </a: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Rats! </a:t>
            </a:r>
            <a:r>
              <a:rPr lang="en-US" sz="3000" dirty="0"/>
              <a:t>He stole my credit card.</a:t>
            </a:r>
          </a:p>
        </p:txBody>
      </p:sp>
    </p:spTree>
    <p:extLst>
      <p:ext uri="{BB962C8B-B14F-4D97-AF65-F5344CB8AC3E}">
        <p14:creationId xmlns:p14="http://schemas.microsoft.com/office/powerpoint/2010/main" val="281757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11" y="478001"/>
            <a:ext cx="8388777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What is a </a:t>
            </a:r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of speech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49601"/>
            <a:ext cx="7345363" cy="439001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317" y="2305615"/>
            <a:ext cx="7345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a category to which a word is assigned based on the role it plays in a sentence</a:t>
            </a:r>
          </a:p>
        </p:txBody>
      </p:sp>
    </p:spTree>
    <p:extLst>
      <p:ext uri="{BB962C8B-B14F-4D97-AF65-F5344CB8AC3E}">
        <p14:creationId xmlns:p14="http://schemas.microsoft.com/office/powerpoint/2010/main" val="99082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0546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Bradley Hand" pitchFamily="2" charset="77"/>
              </a:rPr>
              <a:t>#1: 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1424"/>
            <a:ext cx="6271799" cy="53809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1.  </a:t>
            </a:r>
            <a:r>
              <a:rPr lang="en-US" sz="2400" dirty="0">
                <a:solidFill>
                  <a:srgbClr val="FF0000"/>
                </a:solidFill>
              </a:rPr>
              <a:t>ACTION VERBS: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Show physical or mental action being performed by the subject (Ex. ~ </a:t>
            </a:r>
            <a:r>
              <a:rPr lang="en-US" sz="2400" dirty="0">
                <a:solidFill>
                  <a:srgbClr val="008000"/>
                </a:solidFill>
              </a:rPr>
              <a:t>run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2.  </a:t>
            </a:r>
            <a:r>
              <a:rPr lang="en-US" sz="2400" dirty="0">
                <a:solidFill>
                  <a:srgbClr val="FF0000"/>
                </a:solidFill>
              </a:rPr>
              <a:t>LINKING VERBS: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A word that links the subject with its predicate (Ex. ~ They </a:t>
            </a:r>
            <a:r>
              <a:rPr lang="en-US" sz="2400" u="sng" dirty="0">
                <a:solidFill>
                  <a:srgbClr val="008000"/>
                </a:solidFill>
              </a:rPr>
              <a:t>are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cold.)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rgbClr val="FF0000"/>
                </a:solidFill>
              </a:rPr>
              <a:t>HELPING VERBS: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Help the main verb (Ex. ~ </a:t>
            </a:r>
            <a:r>
              <a:rPr lang="en-US" sz="2400" dirty="0">
                <a:solidFill>
                  <a:srgbClr val="008000"/>
                </a:solidFill>
              </a:rPr>
              <a:t>will </a:t>
            </a:r>
            <a:r>
              <a:rPr lang="en-US" sz="2400" dirty="0">
                <a:solidFill>
                  <a:srgbClr val="000000"/>
                </a:solidFill>
              </a:rPr>
              <a:t>gobble)</a:t>
            </a:r>
          </a:p>
        </p:txBody>
      </p:sp>
      <p:pic>
        <p:nvPicPr>
          <p:cNvPr id="4" name="Picture 3" descr="l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52" y="2963817"/>
            <a:ext cx="1805030" cy="1805030"/>
          </a:xfrm>
          <a:prstGeom prst="rect">
            <a:avLst/>
          </a:prstGeom>
        </p:spPr>
      </p:pic>
      <p:pic>
        <p:nvPicPr>
          <p:cNvPr id="5" name="Picture 4" descr="team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14" y="5153058"/>
            <a:ext cx="2415002" cy="1718173"/>
          </a:xfrm>
          <a:prstGeom prst="rect">
            <a:avLst/>
          </a:prstGeom>
        </p:spPr>
      </p:pic>
      <p:pic>
        <p:nvPicPr>
          <p:cNvPr id="7" name="Picture 6" descr="jump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14" y="1054663"/>
            <a:ext cx="2548694" cy="14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8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101506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#2: 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32" y="1473106"/>
            <a:ext cx="7943136" cy="5038709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/>
              <a:t>:  a noun is a person, place, thing, or idea</a:t>
            </a:r>
          </a:p>
          <a:p>
            <a:endParaRPr lang="en-US" sz="1000" dirty="0"/>
          </a:p>
          <a:p>
            <a:r>
              <a:rPr lang="en-US" sz="2400" dirty="0"/>
              <a:t>Types:  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Common nouns </a:t>
            </a:r>
            <a:r>
              <a:rPr lang="en-US" sz="2400" dirty="0"/>
              <a:t>~ </a:t>
            </a:r>
            <a:r>
              <a:rPr lang="en-US" sz="2400" dirty="0">
                <a:latin typeface="Frutiger SAIN It v.1" charset="0"/>
              </a:rPr>
              <a:t>A noun that does </a:t>
            </a:r>
            <a:r>
              <a:rPr lang="en-US" sz="2400" i="1" u="sng" dirty="0">
                <a:latin typeface="Frutiger SAIN It v.1" charset="0"/>
              </a:rPr>
              <a:t>not</a:t>
            </a:r>
            <a:r>
              <a:rPr lang="en-US" sz="2400" i="1" dirty="0">
                <a:latin typeface="Frutiger SAIN It v.1" charset="0"/>
              </a:rPr>
              <a:t> </a:t>
            </a:r>
            <a:r>
              <a:rPr lang="en-US" sz="2400" dirty="0">
                <a:latin typeface="Frutiger SAIN It v.1" charset="0"/>
              </a:rPr>
              <a:t>name a specific person, place or thing.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ü"/>
            </a:pPr>
            <a:r>
              <a:rPr lang="en-US" sz="2400" dirty="0">
                <a:latin typeface="+mj-lt"/>
              </a:rPr>
              <a:t>Ex ~ dog, boat, doctor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						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Proper nouns </a:t>
            </a:r>
            <a:r>
              <a:rPr lang="en-US" sz="2400" dirty="0"/>
              <a:t>~ </a:t>
            </a:r>
            <a:r>
              <a:rPr lang="en-US" sz="2400" dirty="0">
                <a:latin typeface="Frutiger SAIN It v.1" charset="0"/>
              </a:rPr>
              <a:t>A noun that</a:t>
            </a:r>
            <a:r>
              <a:rPr lang="en-US" sz="2400" i="1" dirty="0">
                <a:latin typeface="Frutiger SAIN It v.1" charset="0"/>
              </a:rPr>
              <a:t> DOES </a:t>
            </a:r>
            <a:r>
              <a:rPr lang="en-US" sz="2400" dirty="0">
                <a:latin typeface="Frutiger SAIN It v.1" charset="0"/>
              </a:rPr>
              <a:t>name a specific person, place or thing.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latin typeface="+mj-lt"/>
              </a:rPr>
              <a:t>Ex ~ Fido, Seadog, Dr. Roz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15645"/>
            <a:ext cx="5791200" cy="106808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Harrington" pitchFamily="82" charset="77"/>
              </a:rPr>
              <a:t>#3:  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30" y="1649039"/>
            <a:ext cx="4089594" cy="5231245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/>
              <a:t>describes a verb, adjective, or another adverb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can tell how much, how often, when, and where something is done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often ends in “-</a:t>
            </a:r>
            <a:r>
              <a:rPr lang="en-US" sz="2400" dirty="0" err="1"/>
              <a:t>ly</a:t>
            </a:r>
            <a:r>
              <a:rPr lang="en-US" sz="2400" dirty="0"/>
              <a:t>”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Examples</a:t>
            </a:r>
            <a:r>
              <a:rPr lang="en-US" sz="2400" dirty="0">
                <a:solidFill>
                  <a:srgbClr val="008000"/>
                </a:solidFill>
              </a:rPr>
              <a:t>:  very, always, never, not, slowly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69" y="1564682"/>
            <a:ext cx="4167289" cy="41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8668"/>
            <a:ext cx="5791200" cy="1371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abriola" pitchFamily="82" charset="0"/>
              </a:rPr>
              <a:t>#4:  Adjectives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867"/>
            <a:ext cx="7620000" cy="48601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Definition: </a:t>
            </a:r>
            <a:r>
              <a:rPr lang="en-US" sz="2400" dirty="0"/>
              <a:t>a word that describes a noun or pronoun; </a:t>
            </a:r>
            <a:r>
              <a:rPr lang="en-US" sz="2400" dirty="0">
                <a:solidFill>
                  <a:srgbClr val="FF0000"/>
                </a:solidFill>
              </a:rPr>
              <a:t>tells what kind, how many, or which one </a:t>
            </a:r>
          </a:p>
        </p:txBody>
      </p:sp>
      <p:pic>
        <p:nvPicPr>
          <p:cNvPr id="5" name="Picture 4" descr="postit-169631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6962"/>
            <a:ext cx="5370057" cy="3580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438" y="2584981"/>
            <a:ext cx="2495591" cy="3554819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8000"/>
                </a:solidFill>
              </a:rPr>
              <a:t>PRETEND YOU ARE HOLDING THIS STACK OF POST-ITS IN YOUR HAND. DESCRIBE IT </a:t>
            </a:r>
            <a:r>
              <a:rPr lang="mr-IN" sz="2500" b="1" dirty="0">
                <a:solidFill>
                  <a:srgbClr val="008000"/>
                </a:solidFill>
              </a:rPr>
              <a:t>–</a:t>
            </a:r>
            <a:r>
              <a:rPr lang="en-US" sz="2500" b="1" dirty="0">
                <a:solidFill>
                  <a:srgbClr val="008000"/>
                </a:solidFill>
              </a:rPr>
              <a:t> USING ADJECTIVES! </a:t>
            </a:r>
          </a:p>
        </p:txBody>
      </p:sp>
    </p:spTree>
    <p:extLst>
      <p:ext uri="{BB962C8B-B14F-4D97-AF65-F5344CB8AC3E}">
        <p14:creationId xmlns:p14="http://schemas.microsoft.com/office/powerpoint/2010/main" val="36991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4764"/>
            <a:ext cx="5791200" cy="86585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77"/>
              </a:rPr>
              <a:t>#5: 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17390"/>
            <a:ext cx="7620000" cy="51258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Definition: </a:t>
            </a:r>
            <a:r>
              <a:rPr lang="en-US" sz="2400" dirty="0"/>
              <a:t>A pronoun is a word that takes the place of a noun.</a:t>
            </a:r>
          </a:p>
          <a:p>
            <a:endParaRPr lang="en-US" sz="2400" dirty="0"/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:  I, me, mine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: you, yours, yourself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: he, she, they, it</a:t>
            </a:r>
          </a:p>
          <a:p>
            <a:endParaRPr lang="en-US" sz="2400" dirty="0"/>
          </a:p>
          <a:p>
            <a:r>
              <a:rPr lang="en-US" sz="2400" dirty="0"/>
              <a:t>There are many different</a:t>
            </a:r>
          </a:p>
          <a:p>
            <a:r>
              <a:rPr lang="en-US" sz="2400" dirty="0"/>
              <a:t>categories of pronouns.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05" y="2161580"/>
            <a:ext cx="4144884" cy="41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77800"/>
            <a:ext cx="7607300" cy="137160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Segoe Script" panose="020B0804020000000003" pitchFamily="34" charset="0"/>
              </a:rPr>
              <a:t>#6: Conjunctions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04" y="1836453"/>
            <a:ext cx="3934503" cy="53163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Definition:  </a:t>
            </a:r>
            <a:r>
              <a:rPr lang="en-US" sz="2400" dirty="0"/>
              <a:t>a word that joins words or word groups together</a:t>
            </a:r>
          </a:p>
          <a:p>
            <a:endParaRPr lang="en-US" sz="1000" dirty="0"/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Coordinating</a:t>
            </a:r>
            <a:r>
              <a:rPr lang="en-US" sz="2400" dirty="0"/>
              <a:t> (FANBOYS)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Correlative </a:t>
            </a:r>
            <a:r>
              <a:rPr lang="en-US" sz="2400" dirty="0"/>
              <a:t>(not only / but also;  either / or)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8000"/>
                </a:solidFill>
              </a:rPr>
              <a:t>Subordinating</a:t>
            </a:r>
            <a:r>
              <a:rPr lang="en-US" sz="2400" dirty="0"/>
              <a:t> (because, although, if)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Conjunctive adverbs </a:t>
            </a:r>
            <a:r>
              <a:rPr lang="en-US" sz="2400" dirty="0"/>
              <a:t>(therefore, however)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1053" y="1407793"/>
            <a:ext cx="2495591" cy="4939814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 F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/>
              <a:t>for</a:t>
            </a:r>
          </a:p>
          <a:p>
            <a:r>
              <a:rPr lang="en-US" sz="4500" b="1" dirty="0">
                <a:solidFill>
                  <a:srgbClr val="FF0000"/>
                </a:solidFill>
              </a:rPr>
              <a:t> A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>
                <a:solidFill>
                  <a:srgbClr val="000000"/>
                </a:solidFill>
              </a:rPr>
              <a:t>and</a:t>
            </a:r>
          </a:p>
          <a:p>
            <a:r>
              <a:rPr lang="en-US" sz="4500" b="1" dirty="0">
                <a:solidFill>
                  <a:srgbClr val="FF0000"/>
                </a:solidFill>
              </a:rPr>
              <a:t> N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>
                <a:solidFill>
                  <a:srgbClr val="000000"/>
                </a:solidFill>
              </a:rPr>
              <a:t>nor</a:t>
            </a:r>
          </a:p>
          <a:p>
            <a:r>
              <a:rPr lang="en-US" sz="4500" b="1" dirty="0">
                <a:solidFill>
                  <a:srgbClr val="FF0000"/>
                </a:solidFill>
              </a:rPr>
              <a:t> B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>
                <a:solidFill>
                  <a:srgbClr val="000000"/>
                </a:solidFill>
              </a:rPr>
              <a:t>but</a:t>
            </a:r>
          </a:p>
          <a:p>
            <a:r>
              <a:rPr lang="en-US" sz="4500" b="1" dirty="0">
                <a:solidFill>
                  <a:srgbClr val="FF0000"/>
                </a:solidFill>
              </a:rPr>
              <a:t> O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>
                <a:solidFill>
                  <a:srgbClr val="000000"/>
                </a:solidFill>
              </a:rPr>
              <a:t>or</a:t>
            </a:r>
          </a:p>
          <a:p>
            <a:r>
              <a:rPr lang="en-US" sz="4500" b="1" dirty="0">
                <a:solidFill>
                  <a:srgbClr val="FF0000"/>
                </a:solidFill>
              </a:rPr>
              <a:t> Y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>
                <a:solidFill>
                  <a:srgbClr val="000000"/>
                </a:solidFill>
              </a:rPr>
              <a:t>yet</a:t>
            </a:r>
          </a:p>
          <a:p>
            <a:r>
              <a:rPr lang="en-US" sz="4500" b="1" dirty="0">
                <a:solidFill>
                  <a:srgbClr val="FF0000"/>
                </a:solidFill>
              </a:rPr>
              <a:t> S</a:t>
            </a:r>
            <a:r>
              <a:rPr lang="en-US" sz="4500" b="1" dirty="0">
                <a:solidFill>
                  <a:srgbClr val="008000"/>
                </a:solidFill>
              </a:rPr>
              <a:t> - </a:t>
            </a:r>
            <a:r>
              <a:rPr lang="en-US" sz="4500" b="1" dirty="0">
                <a:solidFill>
                  <a:srgbClr val="000000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88261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187162"/>
            <a:ext cx="5791200" cy="96859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Eras Medium ITC" panose="020F0502020204030204" pitchFamily="34" charset="0"/>
                <a:cs typeface="Eras Medium ITC" panose="020F0502020204030204" pitchFamily="34" charset="0"/>
              </a:rPr>
              <a:t>#7: Preposition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2218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Definition:  </a:t>
            </a:r>
            <a:r>
              <a:rPr lang="en-US" sz="2400" dirty="0"/>
              <a:t>a word that shows position or direction</a:t>
            </a:r>
          </a:p>
          <a:p>
            <a:r>
              <a:rPr lang="en-US" sz="2400" dirty="0"/>
              <a:t>shows the relationship between a noun or a pronoun and some other word or element in the rest of the sentence</a:t>
            </a:r>
          </a:p>
        </p:txBody>
      </p:sp>
      <p:pic>
        <p:nvPicPr>
          <p:cNvPr id="6" name="Picture 5" descr="Prepositions_of_place (1)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68889"/>
            <a:ext cx="7162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433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Ayuthaya</vt:lpstr>
      <vt:lpstr>Bradley Hand</vt:lpstr>
      <vt:lpstr>Calibri</vt:lpstr>
      <vt:lpstr>Calibri Light</vt:lpstr>
      <vt:lpstr>Century Gothic</vt:lpstr>
      <vt:lpstr>Cooper Black</vt:lpstr>
      <vt:lpstr>Eras Medium ITC</vt:lpstr>
      <vt:lpstr>Frutiger SAIN It v.1</vt:lpstr>
      <vt:lpstr>Gabriola</vt:lpstr>
      <vt:lpstr>Harrington</vt:lpstr>
      <vt:lpstr>MV Boli</vt:lpstr>
      <vt:lpstr>Ravie</vt:lpstr>
      <vt:lpstr>Segoe Script</vt:lpstr>
      <vt:lpstr>Wingdings</vt:lpstr>
      <vt:lpstr>Office Theme</vt:lpstr>
      <vt:lpstr>8 Parts of speech</vt:lpstr>
      <vt:lpstr>What is a part of speech?</vt:lpstr>
      <vt:lpstr>#1:  VERBS</vt:lpstr>
      <vt:lpstr>#2:  NOUNs</vt:lpstr>
      <vt:lpstr>#3:  Adverbs</vt:lpstr>
      <vt:lpstr>#4:  Adjectives</vt:lpstr>
      <vt:lpstr>#5:  Pronouns</vt:lpstr>
      <vt:lpstr>#6: Conjunctions</vt:lpstr>
      <vt:lpstr>#7: Preposition</vt:lpstr>
      <vt:lpstr>#8: Interjection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Parts of speech</dc:title>
  <dc:creator>Melissa Kruse</dc:creator>
  <cp:lastModifiedBy>Marcus Norris</cp:lastModifiedBy>
  <cp:revision>31</cp:revision>
  <dcterms:created xsi:type="dcterms:W3CDTF">2015-08-24T02:41:27Z</dcterms:created>
  <dcterms:modified xsi:type="dcterms:W3CDTF">2019-09-20T21:00:16Z</dcterms:modified>
</cp:coreProperties>
</file>